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69" r:id="rId3"/>
    <p:sldId id="256" r:id="rId4"/>
    <p:sldId id="277" r:id="rId5"/>
    <p:sldId id="278" r:id="rId6"/>
    <p:sldId id="275" r:id="rId7"/>
    <p:sldId id="279" r:id="rId8"/>
    <p:sldId id="280" r:id="rId9"/>
    <p:sldId id="282" r:id="rId10"/>
    <p:sldId id="283" r:id="rId11"/>
    <p:sldId id="284" r:id="rId12"/>
    <p:sldId id="285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05" autoAdjust="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178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C081-2C32-EA44-82B0-7A8AF4BC9269}" type="datetimeFigureOut">
              <a:rPr lang="en-US" smtClean="0"/>
              <a:t>3/27/2015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59A99-8284-3D4B-BFBC-5CF43F2D7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213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C081-2C32-EA44-82B0-7A8AF4BC9269}" type="datetimeFigureOut">
              <a:rPr lang="en-US" smtClean="0"/>
              <a:t>3/27/2015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59A99-8284-3D4B-BFBC-5CF43F2D7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269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C081-2C32-EA44-82B0-7A8AF4BC9269}" type="datetimeFigureOut">
              <a:rPr lang="en-US" smtClean="0"/>
              <a:t>3/27/2015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59A99-8284-3D4B-BFBC-5CF43F2D7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039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C081-2C32-EA44-82B0-7A8AF4BC9269}" type="datetimeFigureOut">
              <a:rPr lang="en-US" smtClean="0"/>
              <a:t>3/27/2015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59A99-8284-3D4B-BFBC-5CF43F2D7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664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C081-2C32-EA44-82B0-7A8AF4BC9269}" type="datetimeFigureOut">
              <a:rPr lang="en-US" smtClean="0"/>
              <a:t>3/27/2015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59A99-8284-3D4B-BFBC-5CF43F2D7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344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C081-2C32-EA44-82B0-7A8AF4BC9269}" type="datetimeFigureOut">
              <a:rPr lang="en-US" smtClean="0"/>
              <a:t>3/27/2015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59A99-8284-3D4B-BFBC-5CF43F2D7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362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C081-2C32-EA44-82B0-7A8AF4BC9269}" type="datetimeFigureOut">
              <a:rPr lang="en-US" smtClean="0"/>
              <a:t>3/27/2015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59A99-8284-3D4B-BFBC-5CF43F2D7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149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C081-2C32-EA44-82B0-7A8AF4BC9269}" type="datetimeFigureOut">
              <a:rPr lang="en-US" smtClean="0"/>
              <a:t>3/27/2015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59A99-8284-3D4B-BFBC-5CF43F2D7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371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C081-2C32-EA44-82B0-7A8AF4BC9269}" type="datetimeFigureOut">
              <a:rPr lang="en-US" smtClean="0"/>
              <a:t>3/27/2015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59A99-8284-3D4B-BFBC-5CF43F2D7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721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C081-2C32-EA44-82B0-7A8AF4BC9269}" type="datetimeFigureOut">
              <a:rPr lang="en-US" smtClean="0"/>
              <a:t>3/27/2015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59A99-8284-3D4B-BFBC-5CF43F2D7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48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C081-2C32-EA44-82B0-7A8AF4BC9269}" type="datetimeFigureOut">
              <a:rPr lang="en-US" smtClean="0"/>
              <a:t>3/27/2015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59A99-8284-3D4B-BFBC-5CF43F2D7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297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FDC081-2C32-EA44-82B0-7A8AF4BC9269}" type="datetimeFigureOut">
              <a:rPr lang="en-US" smtClean="0"/>
              <a:t>3/27/2015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459A99-8284-3D4B-BFBC-5CF43F2D7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374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emf"/><Relationship Id="rId4" Type="http://schemas.openxmlformats.org/officeDocument/2006/relationships/hyperlink" Target="https://private.boongroup.com/enrollonline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bby pp cover imag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9749"/>
            <a:ext cx="9211317" cy="7365951"/>
          </a:xfrm>
          <a:prstGeom prst="rect">
            <a:avLst/>
          </a:prstGeom>
        </p:spPr>
      </p:pic>
      <p:pic>
        <p:nvPicPr>
          <p:cNvPr id="2" name="Picture 1" descr="BG_final_logo_R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7957" y="3693026"/>
            <a:ext cx="3159626" cy="1543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698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owerpoint backgr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273" y="0"/>
            <a:ext cx="9475023" cy="6985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52326" y="1799617"/>
            <a:ext cx="541175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 smtClean="0">
                <a:solidFill>
                  <a:schemeClr val="bg1"/>
                </a:solidFill>
                <a:latin typeface="Arial"/>
                <a:cs typeface="Arial"/>
              </a:rPr>
              <a:t>Enrollments with Beneficiaries</a:t>
            </a:r>
          </a:p>
          <a:p>
            <a:pPr algn="r"/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any 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benefit that 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includes 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beneficiary, </a:t>
            </a:r>
            <a:endParaRPr lang="en-US" sz="20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employee 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add 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their 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beneficiary, </a:t>
            </a:r>
          </a:p>
          <a:p>
            <a:pPr algn="r"/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along 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the type and percentage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BG_final_logo_R_darkergray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9351" y="-357334"/>
            <a:ext cx="3813343" cy="2723817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38" y="3277738"/>
            <a:ext cx="8512899" cy="3410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106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ntitled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41286" y="1641929"/>
            <a:ext cx="1846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000" dirty="0">
              <a:latin typeface="Franklin Gothic Book"/>
              <a:cs typeface="Franklin Gothic Book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4391" y="6319937"/>
            <a:ext cx="9449951" cy="568747"/>
          </a:xfrm>
          <a:prstGeom prst="rect">
            <a:avLst/>
          </a:prstGeom>
        </p:spPr>
      </p:pic>
      <p:pic>
        <p:nvPicPr>
          <p:cNvPr id="16" name="Picture 1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256" y="344205"/>
            <a:ext cx="2171641" cy="99263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00399" y="641983"/>
            <a:ext cx="4623807" cy="2231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lang="en-US" altLang="ja-JP" sz="3000" b="1" dirty="0" smtClean="0">
                <a:latin typeface="Airal"/>
                <a:cs typeface="Airal"/>
              </a:rPr>
              <a:t>Benefit Summary</a:t>
            </a:r>
          </a:p>
          <a:p>
            <a:pPr algn="r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Users can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review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all their plan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elections under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Benefit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Summary.  </a:t>
            </a:r>
          </a:p>
          <a:p>
            <a:pPr algn="r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From here,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sers may also select Print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 Confirmation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Statement.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210" y="2904047"/>
            <a:ext cx="6184512" cy="3385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421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owerpoint backgr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273" y="0"/>
            <a:ext cx="9475023" cy="6985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06384" y="891315"/>
            <a:ext cx="486039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 smtClean="0">
                <a:solidFill>
                  <a:schemeClr val="bg1"/>
                </a:solidFill>
                <a:latin typeface="Arial"/>
                <a:cs typeface="Arial"/>
              </a:rPr>
              <a:t>Resource Library</a:t>
            </a:r>
          </a:p>
          <a:p>
            <a:pPr algn="r"/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area is customizable and can include 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 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documents, or links 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videos 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websites, 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 the 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employer 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would like posted as 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 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employees.  </a:t>
            </a:r>
          </a:p>
          <a:p>
            <a:pPr algn="r"/>
            <a:r>
              <a:rPr lang="en-US" sz="20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Examples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Carrier websites, </a:t>
            </a:r>
            <a:endParaRPr lang="en-US" sz="20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Documents, Doctor Finder </a:t>
            </a:r>
            <a:endParaRPr lang="en-US" sz="20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Claims Forms. </a:t>
            </a:r>
          </a:p>
        </p:txBody>
      </p:sp>
      <p:pic>
        <p:nvPicPr>
          <p:cNvPr id="6" name="Picture 5" descr="BG_final_logo_R_darkergray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9351" y="-357334"/>
            <a:ext cx="3813343" cy="2723817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958" y="3568971"/>
            <a:ext cx="7755503" cy="3205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6791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ntitled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41286" y="1641929"/>
            <a:ext cx="1846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000" dirty="0">
              <a:latin typeface="Franklin Gothic Book"/>
              <a:cs typeface="Franklin Gothic Book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4391" y="6319937"/>
            <a:ext cx="9449951" cy="56874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08463" y="1925911"/>
            <a:ext cx="8240905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ja-JP" sz="3500" b="1" dirty="0" smtClean="0">
                <a:latin typeface="Airal"/>
                <a:cs typeface="Airal"/>
              </a:rPr>
              <a:t>The Boon Group Enrollment Site</a:t>
            </a:r>
            <a:r>
              <a:rPr lang="en-US" altLang="ja-JP" sz="3500" b="1" dirty="0" smtClean="0">
                <a:solidFill>
                  <a:srgbClr val="000000"/>
                </a:solidFill>
                <a:latin typeface="Airal"/>
                <a:cs typeface="Airal"/>
              </a:rPr>
              <a:t/>
            </a:r>
            <a:br>
              <a:rPr lang="en-US" altLang="ja-JP" sz="3500" b="1" dirty="0" smtClean="0">
                <a:solidFill>
                  <a:srgbClr val="000000"/>
                </a:solidFill>
                <a:latin typeface="Airal"/>
                <a:cs typeface="Airal"/>
              </a:rPr>
            </a:br>
            <a:r>
              <a:rPr lang="en-US" altLang="ja-JP" sz="3000" b="1" dirty="0" smtClean="0">
                <a:solidFill>
                  <a:srgbClr val="000000"/>
                </a:solidFill>
                <a:latin typeface="Airal"/>
                <a:cs typeface="Airal"/>
              </a:rPr>
              <a:t/>
            </a:r>
            <a:br>
              <a:rPr lang="en-US" altLang="ja-JP" sz="3000" b="1" dirty="0" smtClean="0">
                <a:solidFill>
                  <a:srgbClr val="000000"/>
                </a:solidFill>
                <a:latin typeface="Airal"/>
                <a:cs typeface="Airal"/>
              </a:rPr>
            </a:br>
            <a:r>
              <a:rPr lang="en-US" altLang="ja-JP" sz="2000" dirty="0" smtClean="0">
                <a:solidFill>
                  <a:srgbClr val="000000"/>
                </a:solidFill>
                <a:latin typeface="Airal"/>
                <a:cs typeface="Airal"/>
              </a:rPr>
              <a:t>Enroll Online is a site employees use to enroll in their benefits.</a:t>
            </a:r>
          </a:p>
          <a:p>
            <a:pPr>
              <a:lnSpc>
                <a:spcPct val="110000"/>
              </a:lnSpc>
            </a:pPr>
            <a:endParaRPr lang="en-US" sz="2000" dirty="0">
              <a:solidFill>
                <a:srgbClr val="000000"/>
              </a:solidFill>
              <a:latin typeface="Airal"/>
              <a:cs typeface="Airal"/>
            </a:endParaRPr>
          </a:p>
          <a:p>
            <a:pPr>
              <a:lnSpc>
                <a:spcPct val="110000"/>
              </a:lnSpc>
            </a:pPr>
            <a:endParaRPr lang="en-US" sz="2000" dirty="0" smtClean="0">
              <a:solidFill>
                <a:srgbClr val="000000"/>
              </a:solidFill>
              <a:latin typeface="Airal"/>
              <a:cs typeface="Airal"/>
            </a:endParaRPr>
          </a:p>
          <a:p>
            <a:pPr>
              <a:lnSpc>
                <a:spcPct val="110000"/>
              </a:lnSpc>
            </a:pPr>
            <a:endParaRPr lang="en-US" sz="2000" dirty="0">
              <a:solidFill>
                <a:srgbClr val="000000"/>
              </a:solidFill>
              <a:latin typeface="Airal"/>
              <a:cs typeface="Airal"/>
            </a:endParaRPr>
          </a:p>
          <a:p>
            <a:pPr>
              <a:lnSpc>
                <a:spcPct val="110000"/>
              </a:lnSpc>
            </a:pPr>
            <a:endParaRPr lang="en-US" sz="2000" dirty="0" smtClean="0">
              <a:solidFill>
                <a:srgbClr val="000000"/>
              </a:solidFill>
              <a:latin typeface="Airal"/>
              <a:cs typeface="Airal"/>
            </a:endParaRPr>
          </a:p>
          <a:p>
            <a:pPr>
              <a:lnSpc>
                <a:spcPct val="110000"/>
              </a:lnSpc>
            </a:pPr>
            <a:endParaRPr lang="en-US" sz="2000" dirty="0">
              <a:solidFill>
                <a:srgbClr val="000000"/>
              </a:solidFill>
              <a:latin typeface="Airal"/>
              <a:cs typeface="Airal"/>
            </a:endParaRPr>
          </a:p>
          <a:p>
            <a:pPr>
              <a:lnSpc>
                <a:spcPct val="110000"/>
              </a:lnSpc>
            </a:pPr>
            <a:endParaRPr lang="en-US" sz="2000" dirty="0" smtClean="0">
              <a:solidFill>
                <a:srgbClr val="000000"/>
              </a:solidFill>
              <a:latin typeface="Airal"/>
              <a:cs typeface="Airal"/>
            </a:endParaRPr>
          </a:p>
          <a:p>
            <a:pPr>
              <a:lnSpc>
                <a:spcPct val="110000"/>
              </a:lnSpc>
            </a:pPr>
            <a:endParaRPr lang="en-US" sz="2000" dirty="0" smtClean="0">
              <a:solidFill>
                <a:srgbClr val="000000"/>
              </a:solidFill>
              <a:latin typeface="Airal"/>
              <a:cs typeface="Airal"/>
            </a:endParaRPr>
          </a:p>
        </p:txBody>
      </p:sp>
      <p:pic>
        <p:nvPicPr>
          <p:cNvPr id="16" name="Picture 1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256" y="344205"/>
            <a:ext cx="2171641" cy="992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63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owerpoint backgr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273" y="0"/>
            <a:ext cx="9475023" cy="6985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04711" y="1389813"/>
            <a:ext cx="405610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 smtClean="0">
                <a:solidFill>
                  <a:schemeClr val="bg1"/>
                </a:solidFill>
                <a:latin typeface="Arial"/>
                <a:cs typeface="Arial"/>
              </a:rPr>
              <a:t>Login screen</a:t>
            </a:r>
            <a:endParaRPr lang="en-US" sz="50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2" name="Picture 1" descr="BG_final_logo_R_darkergray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9351" y="-357334"/>
            <a:ext cx="3813343" cy="272381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04711" y="2240971"/>
            <a:ext cx="396084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iral"/>
              </a:rPr>
              <a:t>Employees </a:t>
            </a:r>
            <a:r>
              <a:rPr lang="en-US" dirty="0" smtClean="0">
                <a:solidFill>
                  <a:schemeClr val="bg1"/>
                </a:solidFill>
                <a:latin typeface="Airal"/>
              </a:rPr>
              <a:t>can access</a:t>
            </a:r>
            <a:r>
              <a:rPr lang="en-US" dirty="0">
                <a:solidFill>
                  <a:schemeClr val="bg1"/>
                </a:solidFill>
                <a:latin typeface="Airal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Airal"/>
              </a:rPr>
              <a:t>Enroll </a:t>
            </a:r>
            <a:r>
              <a:rPr lang="en-US" dirty="0">
                <a:solidFill>
                  <a:schemeClr val="bg1"/>
                </a:solidFill>
                <a:latin typeface="Airal"/>
              </a:rPr>
              <a:t>Online </a:t>
            </a:r>
            <a:r>
              <a:rPr lang="en-US" dirty="0" smtClean="0">
                <a:solidFill>
                  <a:schemeClr val="bg1"/>
                </a:solidFill>
                <a:latin typeface="Airal"/>
              </a:rPr>
              <a:t>at </a:t>
            </a:r>
            <a:r>
              <a:rPr lang="en-US" dirty="0">
                <a:solidFill>
                  <a:schemeClr val="bg1"/>
                </a:solidFill>
                <a:latin typeface="Airal"/>
                <a:hlinkClick r:id="rId4"/>
              </a:rPr>
              <a:t>https://private.boongroup.com/enrollonline</a:t>
            </a:r>
            <a:endParaRPr lang="en-US" dirty="0">
              <a:solidFill>
                <a:schemeClr val="bg1"/>
              </a:solidFill>
              <a:latin typeface="Airal"/>
            </a:endParaRPr>
          </a:p>
          <a:p>
            <a:endParaRPr lang="en-US" dirty="0">
              <a:solidFill>
                <a:schemeClr val="bg1"/>
              </a:solidFill>
              <a:latin typeface="Airal"/>
            </a:endParaRPr>
          </a:p>
          <a:p>
            <a:r>
              <a:rPr lang="en-US" dirty="0">
                <a:solidFill>
                  <a:schemeClr val="bg1"/>
                </a:solidFill>
                <a:latin typeface="Airal"/>
              </a:rPr>
              <a:t>If the </a:t>
            </a:r>
            <a:r>
              <a:rPr lang="en-US" dirty="0" smtClean="0">
                <a:solidFill>
                  <a:schemeClr val="bg1"/>
                </a:solidFill>
                <a:latin typeface="Airal"/>
              </a:rPr>
              <a:t>employee </a:t>
            </a:r>
            <a:r>
              <a:rPr lang="en-US" dirty="0">
                <a:solidFill>
                  <a:schemeClr val="bg1"/>
                </a:solidFill>
                <a:latin typeface="Airal"/>
              </a:rPr>
              <a:t>has not created a </a:t>
            </a:r>
            <a:r>
              <a:rPr lang="en-US" dirty="0" smtClean="0">
                <a:solidFill>
                  <a:schemeClr val="bg1"/>
                </a:solidFill>
                <a:latin typeface="Airal"/>
              </a:rPr>
              <a:t>login, </a:t>
            </a:r>
            <a:r>
              <a:rPr lang="en-US" dirty="0">
                <a:solidFill>
                  <a:schemeClr val="bg1"/>
                </a:solidFill>
                <a:latin typeface="Airal"/>
              </a:rPr>
              <a:t>they </a:t>
            </a:r>
            <a:r>
              <a:rPr lang="en-US" dirty="0" smtClean="0">
                <a:solidFill>
                  <a:schemeClr val="bg1"/>
                </a:solidFill>
                <a:latin typeface="Airal"/>
              </a:rPr>
              <a:t>will click “Create </a:t>
            </a:r>
            <a:r>
              <a:rPr lang="en-US" dirty="0">
                <a:solidFill>
                  <a:schemeClr val="bg1"/>
                </a:solidFill>
                <a:latin typeface="Airal"/>
              </a:rPr>
              <a:t>a new login</a:t>
            </a:r>
            <a:r>
              <a:rPr lang="en-US" dirty="0" smtClean="0">
                <a:solidFill>
                  <a:schemeClr val="bg1"/>
                </a:solidFill>
                <a:latin typeface="Airal"/>
              </a:rPr>
              <a:t>.”</a:t>
            </a:r>
            <a:endParaRPr lang="en-US" dirty="0">
              <a:solidFill>
                <a:schemeClr val="bg1"/>
              </a:solidFill>
              <a:latin typeface="Airal"/>
            </a:endParaRPr>
          </a:p>
          <a:p>
            <a:endParaRPr lang="en-US" dirty="0">
              <a:solidFill>
                <a:schemeClr val="bg1"/>
              </a:solidFill>
              <a:latin typeface="Airal"/>
            </a:endParaRPr>
          </a:p>
          <a:p>
            <a:r>
              <a:rPr lang="en-US" dirty="0">
                <a:solidFill>
                  <a:schemeClr val="bg1"/>
                </a:solidFill>
                <a:latin typeface="Airal"/>
              </a:rPr>
              <a:t>If the </a:t>
            </a:r>
            <a:r>
              <a:rPr lang="en-US" dirty="0" smtClean="0">
                <a:solidFill>
                  <a:schemeClr val="bg1"/>
                </a:solidFill>
                <a:latin typeface="Airal"/>
              </a:rPr>
              <a:t>employee has </a:t>
            </a:r>
            <a:r>
              <a:rPr lang="en-US" dirty="0">
                <a:solidFill>
                  <a:schemeClr val="bg1"/>
                </a:solidFill>
                <a:latin typeface="Airal"/>
              </a:rPr>
              <a:t>already created a login and </a:t>
            </a:r>
            <a:r>
              <a:rPr lang="en-US" dirty="0" smtClean="0">
                <a:solidFill>
                  <a:schemeClr val="bg1"/>
                </a:solidFill>
                <a:latin typeface="Airal"/>
              </a:rPr>
              <a:t>password, </a:t>
            </a:r>
            <a:r>
              <a:rPr lang="en-US" dirty="0">
                <a:solidFill>
                  <a:schemeClr val="bg1"/>
                </a:solidFill>
                <a:latin typeface="Airal"/>
              </a:rPr>
              <a:t>they </a:t>
            </a:r>
            <a:r>
              <a:rPr lang="en-US" dirty="0" smtClean="0">
                <a:solidFill>
                  <a:schemeClr val="bg1"/>
                </a:solidFill>
                <a:latin typeface="Airal"/>
              </a:rPr>
              <a:t>will enter </a:t>
            </a:r>
            <a:r>
              <a:rPr lang="en-US" dirty="0">
                <a:solidFill>
                  <a:schemeClr val="bg1"/>
                </a:solidFill>
                <a:latin typeface="Airal"/>
              </a:rPr>
              <a:t>it here.</a:t>
            </a:r>
          </a:p>
          <a:p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98" y="2897425"/>
            <a:ext cx="4625975" cy="2576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0279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ntitled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41286" y="1641929"/>
            <a:ext cx="1846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000" dirty="0">
              <a:latin typeface="Franklin Gothic Book"/>
              <a:cs typeface="Franklin Gothic Book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4391" y="6319937"/>
            <a:ext cx="9449951" cy="568747"/>
          </a:xfrm>
          <a:prstGeom prst="rect">
            <a:avLst/>
          </a:prstGeom>
        </p:spPr>
      </p:pic>
      <p:pic>
        <p:nvPicPr>
          <p:cNvPr id="16" name="Picture 1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256" y="344205"/>
            <a:ext cx="2171641" cy="99263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047475" y="920467"/>
            <a:ext cx="3696084" cy="5124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ja-JP" sz="3000" b="1" dirty="0" smtClean="0">
                <a:latin typeface="Airal"/>
                <a:cs typeface="Airal"/>
              </a:rPr>
              <a:t>Create an Account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employee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will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fill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out: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Last name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ast 4 digits of SSN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digit zip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ate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birth 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This needs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match what we have in the system for the employee.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employee then creates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 user ID and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password.</a:t>
            </a: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user ID must be at least six characters, and password must be a minimum of six characters containing at least one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number.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56" y="2347126"/>
            <a:ext cx="4625975" cy="1994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655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ntitled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41286" y="1641929"/>
            <a:ext cx="1846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000" dirty="0">
              <a:latin typeface="Franklin Gothic Book"/>
              <a:cs typeface="Franklin Gothic Book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4391" y="6319937"/>
            <a:ext cx="9449951" cy="568747"/>
          </a:xfrm>
          <a:prstGeom prst="rect">
            <a:avLst/>
          </a:prstGeom>
        </p:spPr>
      </p:pic>
      <p:pic>
        <p:nvPicPr>
          <p:cNvPr id="16" name="Picture 1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64" y="344205"/>
            <a:ext cx="2171641" cy="99263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941286" y="2276677"/>
            <a:ext cx="3735636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lang="en-US" altLang="ja-JP" sz="3000" b="1" dirty="0" smtClean="0">
                <a:latin typeface="Arial"/>
                <a:cs typeface="Arial"/>
              </a:rPr>
              <a:t>Navigation Tabs</a:t>
            </a:r>
          </a:p>
          <a:p>
            <a:pPr algn="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Users can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click on each tab to look at specific plans or information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throughout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Enroll online site. </a:t>
            </a:r>
          </a:p>
          <a:p>
            <a:pPr algn="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What is shown here would be dependent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upon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plans your group is offering. </a:t>
            </a:r>
          </a:p>
        </p:txBody>
      </p:sp>
      <p:pic>
        <p:nvPicPr>
          <p:cNvPr id="11" name="Picture 1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64" y="344205"/>
            <a:ext cx="2171641" cy="992637"/>
          </a:xfrm>
          <a:prstGeom prst="rect">
            <a:avLst/>
          </a:prstGeom>
        </p:spPr>
      </p:pic>
      <p:pic>
        <p:nvPicPr>
          <p:cNvPr id="13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170" y="930275"/>
            <a:ext cx="2415054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903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owerpoint backgr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273" y="0"/>
            <a:ext cx="9475023" cy="6985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41070" y="1772407"/>
            <a:ext cx="50693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 smtClean="0">
                <a:solidFill>
                  <a:schemeClr val="bg1"/>
                </a:solidFill>
                <a:latin typeface="Arial"/>
                <a:cs typeface="Arial"/>
              </a:rPr>
              <a:t>Dependent Page</a:t>
            </a:r>
          </a:p>
          <a:p>
            <a:pPr algn="r"/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Users can add information for dependent(s) they 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want 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enroll in 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 of 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their plan 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options.   </a:t>
            </a:r>
          </a:p>
        </p:txBody>
      </p:sp>
      <p:pic>
        <p:nvPicPr>
          <p:cNvPr id="6" name="Picture 5" descr="BG_final_logo_R_darkergray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9351" y="-357334"/>
            <a:ext cx="3813343" cy="2723817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560" y="3237722"/>
            <a:ext cx="8241236" cy="3452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6750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ntitled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41286" y="1641929"/>
            <a:ext cx="1846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000" dirty="0">
              <a:latin typeface="Franklin Gothic Book"/>
              <a:cs typeface="Franklin Gothic Book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4391" y="6319937"/>
            <a:ext cx="9449951" cy="568747"/>
          </a:xfrm>
          <a:prstGeom prst="rect">
            <a:avLst/>
          </a:prstGeom>
        </p:spPr>
      </p:pic>
      <p:pic>
        <p:nvPicPr>
          <p:cNvPr id="16" name="Picture 1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256" y="344205"/>
            <a:ext cx="2171641" cy="99263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1458" y="789955"/>
            <a:ext cx="5949480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lang="en-US" altLang="ja-JP" sz="3000" b="1" dirty="0" smtClean="0">
                <a:latin typeface="Airal"/>
                <a:cs typeface="Airal"/>
              </a:rPr>
              <a:t>Benefits Page</a:t>
            </a:r>
          </a:p>
          <a:p>
            <a:pPr algn="r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any of the benefits you wish to enroll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first page will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show current elections. To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make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changes, click “Edit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Your Enrollment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Options.”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255" y="3030533"/>
            <a:ext cx="7084683" cy="3184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980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owerpoint backgr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273" y="0"/>
            <a:ext cx="9475023" cy="6985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19266" y="1704763"/>
            <a:ext cx="63132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 smtClean="0">
                <a:solidFill>
                  <a:schemeClr val="bg1"/>
                </a:solidFill>
                <a:latin typeface="Arial"/>
                <a:cs typeface="Arial"/>
              </a:rPr>
              <a:t>Benefits Page</a:t>
            </a:r>
          </a:p>
          <a:p>
            <a:pPr algn="r">
              <a:lnSpc>
                <a:spcPct val="130000"/>
              </a:lnSpc>
            </a:pPr>
            <a:r>
              <a:rPr lang="en-US" sz="2000" dirty="0">
                <a:solidFill>
                  <a:schemeClr val="bg1"/>
                </a:solidFill>
                <a:latin typeface="Arial"/>
                <a:cs typeface="Arial"/>
              </a:rPr>
              <a:t>Once </a:t>
            </a:r>
            <a:r>
              <a:rPr lang="en-US" sz="2000" dirty="0" smtClean="0">
                <a:solidFill>
                  <a:schemeClr val="bg1"/>
                </a:solidFill>
                <a:latin typeface="Arial"/>
                <a:cs typeface="Arial"/>
              </a:rPr>
              <a:t>users click “Edit </a:t>
            </a:r>
            <a:r>
              <a:rPr lang="en-US" sz="2000" dirty="0">
                <a:solidFill>
                  <a:schemeClr val="bg1"/>
                </a:solidFill>
                <a:latin typeface="Arial"/>
                <a:cs typeface="Arial"/>
              </a:rPr>
              <a:t>Your Enrollment </a:t>
            </a:r>
            <a:r>
              <a:rPr lang="en-US" sz="2000" dirty="0" smtClean="0">
                <a:solidFill>
                  <a:schemeClr val="bg1"/>
                </a:solidFill>
                <a:latin typeface="Arial"/>
                <a:cs typeface="Arial"/>
              </a:rPr>
              <a:t>Options,” they can choose their plan </a:t>
            </a:r>
            <a:r>
              <a:rPr lang="en-US" sz="2000" dirty="0">
                <a:solidFill>
                  <a:schemeClr val="bg1"/>
                </a:solidFill>
                <a:latin typeface="Arial"/>
                <a:cs typeface="Arial"/>
              </a:rPr>
              <a:t>and </a:t>
            </a:r>
            <a:r>
              <a:rPr lang="en-US" sz="2000" dirty="0" smtClean="0">
                <a:solidFill>
                  <a:schemeClr val="bg1"/>
                </a:solidFill>
                <a:latin typeface="Arial"/>
                <a:cs typeface="Arial"/>
              </a:rPr>
              <a:t>dependent(s) coverage.</a:t>
            </a:r>
            <a:endParaRPr lang="en-US" sz="20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6" name="Picture 5" descr="BG_final_logo_R_darkergray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9351" y="-357334"/>
            <a:ext cx="3813343" cy="2723817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16" y="3060441"/>
            <a:ext cx="8222327" cy="3677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3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ntitled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41286" y="1641929"/>
            <a:ext cx="1846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000" dirty="0">
              <a:latin typeface="Franklin Gothic Book"/>
              <a:cs typeface="Franklin Gothic Book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4391" y="6319937"/>
            <a:ext cx="9449951" cy="568747"/>
          </a:xfrm>
          <a:prstGeom prst="rect">
            <a:avLst/>
          </a:prstGeom>
        </p:spPr>
      </p:pic>
      <p:pic>
        <p:nvPicPr>
          <p:cNvPr id="16" name="Picture 1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256" y="344205"/>
            <a:ext cx="2171641" cy="99263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467718" y="830767"/>
            <a:ext cx="3374633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ja-JP" sz="3000" b="1" dirty="0">
                <a:latin typeface="Airal"/>
                <a:cs typeface="Airal"/>
              </a:rPr>
              <a:t>Benefits Page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Once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users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have chosen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plan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dependent(s) coverage, they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are shown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their enrollment. By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clicking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“Next,” users have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confirmed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their enrollment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into that plan and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Enrollment Cart is updated.  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Enrollment Cart at the bottom left hand corner of the page lists plans you are enrolled in and total deduction per pay period. </a:t>
            </a:r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04" y="2088830"/>
            <a:ext cx="5138387" cy="2026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081" y="4241119"/>
            <a:ext cx="2221077" cy="2007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875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</TotalTime>
  <Words>390</Words>
  <Application>Microsoft Office PowerPoint</Application>
  <PresentationFormat>On-screen Show (4:3)</PresentationFormat>
  <Paragraphs>52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ＭＳ Ｐゴシック</vt:lpstr>
      <vt:lpstr>Airal</vt:lpstr>
      <vt:lpstr>Arial</vt:lpstr>
      <vt:lpstr>Calibri</vt:lpstr>
      <vt:lpstr>Franklin Gothic Book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Boon Group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Boon Group</dc:creator>
  <cp:lastModifiedBy>Ashley Russell</cp:lastModifiedBy>
  <cp:revision>50</cp:revision>
  <dcterms:created xsi:type="dcterms:W3CDTF">2013-03-01T15:48:17Z</dcterms:created>
  <dcterms:modified xsi:type="dcterms:W3CDTF">2015-03-27T15:29:40Z</dcterms:modified>
</cp:coreProperties>
</file>